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8"/>
  </p:notesMasterIdLst>
  <p:handoutMasterIdLst>
    <p:handoutMasterId r:id="rId29"/>
  </p:handoutMasterIdLst>
  <p:sldIdLst>
    <p:sldId id="256" r:id="rId3"/>
    <p:sldId id="283" r:id="rId4"/>
    <p:sldId id="258" r:id="rId5"/>
    <p:sldId id="300" r:id="rId6"/>
    <p:sldId id="301" r:id="rId7"/>
    <p:sldId id="302" r:id="rId8"/>
    <p:sldId id="303" r:id="rId9"/>
    <p:sldId id="304" r:id="rId10"/>
    <p:sldId id="305" r:id="rId11"/>
    <p:sldId id="306" r:id="rId12"/>
    <p:sldId id="307" r:id="rId13"/>
    <p:sldId id="308" r:id="rId14"/>
    <p:sldId id="309" r:id="rId15"/>
    <p:sldId id="310" r:id="rId16"/>
    <p:sldId id="289" r:id="rId17"/>
    <p:sldId id="290" r:id="rId18"/>
    <p:sldId id="285" r:id="rId19"/>
    <p:sldId id="287" r:id="rId20"/>
    <p:sldId id="288" r:id="rId21"/>
    <p:sldId id="291" r:id="rId22"/>
    <p:sldId id="296" r:id="rId23"/>
    <p:sldId id="297" r:id="rId24"/>
    <p:sldId id="298" r:id="rId25"/>
    <p:sldId id="299" r:id="rId26"/>
    <p:sldId id="286" r:id="rId2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24</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21</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23</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2.gif"/><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6</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a:t>
            </a:r>
            <a:r>
              <a:rPr lang="en-US" altLang="zh-CN" dirty="0"/>
              <a:t>K-mean </a:t>
            </a:r>
            <a:r>
              <a:rPr lang="zh-CN" altLang="en-US" dirty="0"/>
              <a:t>分群</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171389" y="3429000"/>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41648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集群分析</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B2022-E8CA-E24B-B433-438A141486BE}"/>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6" name="Text Placeholder 1">
            <a:extLst>
              <a:ext uri="{FF2B5EF4-FFF2-40B4-BE49-F238E27FC236}">
                <a16:creationId xmlns:a16="http://schemas.microsoft.com/office/drawing/2014/main" id="{9B1425E6-96E5-A244-9979-623D0F636526}"/>
              </a:ext>
            </a:extLst>
          </p:cNvPr>
          <p:cNvSpPr txBox="1">
            <a:spLocks/>
          </p:cNvSpPr>
          <p:nvPr/>
        </p:nvSpPr>
        <p:spPr>
          <a:xfrm>
            <a:off x="311700" y="1029225"/>
            <a:ext cx="10119234" cy="1951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E9A46A71-7982-C842-BDF9-CD6D296B0753}"/>
              </a:ext>
            </a:extLst>
          </p:cNvPr>
          <p:cNvPicPr>
            <a:picLocks noChangeAspect="1"/>
          </p:cNvPicPr>
          <p:nvPr/>
        </p:nvPicPr>
        <p:blipFill>
          <a:blip r:embed="rId2"/>
          <a:stretch>
            <a:fillRect/>
          </a:stretch>
        </p:blipFill>
        <p:spPr>
          <a:xfrm>
            <a:off x="3721524" y="2628475"/>
            <a:ext cx="4248658" cy="2498517"/>
          </a:xfrm>
          <a:prstGeom prst="rect">
            <a:avLst/>
          </a:prstGeom>
        </p:spPr>
      </p:pic>
    </p:spTree>
    <p:extLst>
      <p:ext uri="{BB962C8B-B14F-4D97-AF65-F5344CB8AC3E}">
        <p14:creationId xmlns:p14="http://schemas.microsoft.com/office/powerpoint/2010/main" val="219988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90A907-B287-FF45-8F46-537282440FF1}"/>
              </a:ext>
            </a:extLst>
          </p:cNvPr>
          <p:cNvSpPr>
            <a:spLocks noGrp="1"/>
          </p:cNvSpPr>
          <p:nvPr>
            <p:ph type="body" sz="quarter" idx="10"/>
          </p:nvPr>
        </p:nvSpPr>
        <p:spPr/>
        <p:txBody>
          <a:bodyPr/>
          <a:lstStyle/>
          <a:p>
            <a:r>
              <a:rPr lang="zh-TW" altLang="en-US" dirty="0"/>
              <a:t>何謂非監督式學習？</a:t>
            </a:r>
            <a:endParaRPr lang="en-TW" dirty="0"/>
          </a:p>
        </p:txBody>
      </p:sp>
      <p:sp>
        <p:nvSpPr>
          <p:cNvPr id="4" name="Text Placeholder 1">
            <a:extLst>
              <a:ext uri="{FF2B5EF4-FFF2-40B4-BE49-F238E27FC236}">
                <a16:creationId xmlns:a16="http://schemas.microsoft.com/office/drawing/2014/main" id="{D08EEFB3-2021-7A4E-97B8-594BCF7D8DCB}"/>
              </a:ext>
            </a:extLst>
          </p:cNvPr>
          <p:cNvSpPr txBox="1">
            <a:spLocks/>
          </p:cNvSpPr>
          <p:nvPr/>
        </p:nvSpPr>
        <p:spPr>
          <a:xfrm>
            <a:off x="311699" y="1029225"/>
            <a:ext cx="10638523" cy="12624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只給</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定特徵讓機器</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想辦法會從中找出</a:t>
            </a:r>
            <a:r>
              <a:rPr kumimoji="0" lang="en-US" sz="2000" b="0" i="0" u="none" strike="noStrike" kern="0" cap="none" spc="0" normalizeH="0" baseline="0" noProof="0" dirty="0">
                <a:ln>
                  <a:noFill/>
                </a:ln>
                <a:solidFill>
                  <a:srgbClr val="595959"/>
                </a:solidFill>
                <a:effectLst/>
                <a:uLnTx/>
                <a:uFillTx/>
                <a:latin typeface="Arial"/>
                <a:cs typeface="Arial"/>
                <a:sym typeface="Arial"/>
              </a:rPr>
              <a:t>pattern。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這是一個</a:t>
            </a:r>
            <a:r>
              <a:rPr kumimoji="0" lang="en-US" altLang="zh-TW" sz="2000" b="1" i="0" u="none" strike="noStrike" kern="0" cap="none" spc="0" normalizeH="0" baseline="0" noProof="0" dirty="0">
                <a:ln>
                  <a:noFill/>
                </a:ln>
                <a:solidFill>
                  <a:srgbClr val="C00000"/>
                </a:solidFill>
                <a:effectLst/>
                <a:uLnTx/>
                <a:uFillTx/>
                <a:latin typeface="Arial"/>
                <a:cs typeface="Arial"/>
                <a:sym typeface="Arial"/>
              </a:rPr>
              <a:t>C</a:t>
            </a:r>
            <a:r>
              <a:rPr kumimoji="0" lang="en-US" sz="2000" b="1" i="0" u="none" strike="noStrike" kern="0" cap="none" spc="0" normalizeH="0" baseline="0" noProof="0" dirty="0">
                <a:ln>
                  <a:noFill/>
                </a:ln>
                <a:solidFill>
                  <a:srgbClr val="C00000"/>
                </a:solidFill>
                <a:effectLst/>
                <a:uLnTx/>
                <a:uFillTx/>
                <a:latin typeface="Arial"/>
                <a:cs typeface="Arial"/>
                <a:sym typeface="Arial"/>
              </a:rPr>
              <a:t>lustering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的問題，目標是根據</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特徵</a:t>
            </a:r>
            <a:r>
              <a:rPr kumimoji="0" lang="en-US" sz="2000" b="0" i="0" u="none" strike="noStrike" kern="0" cap="none" spc="0" normalizeH="0" baseline="0" noProof="0" dirty="0">
                <a:ln>
                  <a:noFill/>
                </a:ln>
                <a:solidFill>
                  <a:srgbClr val="595959"/>
                </a:solidFill>
                <a:effectLst/>
                <a:uLnTx/>
                <a:uFillTx/>
                <a:latin typeface="Arial"/>
                <a:cs typeface="Arial"/>
                <a:sym typeface="Arial"/>
              </a:rPr>
              <a:t> </a:t>
            </a:r>
            <a:r>
              <a:rPr kumimoji="0" lang="en-US" sz="16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就把資料樣本分為幾群。</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8DE39AA-1412-4B42-A6BB-8B4CA52A35A7}"/>
              </a:ext>
            </a:extLst>
          </p:cNvPr>
          <p:cNvPicPr>
            <a:picLocks noChangeAspect="1"/>
          </p:cNvPicPr>
          <p:nvPr/>
        </p:nvPicPr>
        <p:blipFill>
          <a:blip r:embed="rId2"/>
          <a:stretch>
            <a:fillRect/>
          </a:stretch>
        </p:blipFill>
        <p:spPr>
          <a:xfrm>
            <a:off x="1979759" y="2551544"/>
            <a:ext cx="3714118" cy="2901655"/>
          </a:xfrm>
          <a:prstGeom prst="rect">
            <a:avLst/>
          </a:prstGeom>
        </p:spPr>
      </p:pic>
      <p:pic>
        <p:nvPicPr>
          <p:cNvPr id="6" name="Picture 5">
            <a:extLst>
              <a:ext uri="{FF2B5EF4-FFF2-40B4-BE49-F238E27FC236}">
                <a16:creationId xmlns:a16="http://schemas.microsoft.com/office/drawing/2014/main" id="{2BF39813-25B5-4042-B8D1-C2FA95045B0C}"/>
              </a:ext>
            </a:extLst>
          </p:cNvPr>
          <p:cNvPicPr>
            <a:picLocks noChangeAspect="1"/>
          </p:cNvPicPr>
          <p:nvPr/>
        </p:nvPicPr>
        <p:blipFill>
          <a:blip r:embed="rId3"/>
          <a:stretch>
            <a:fillRect/>
          </a:stretch>
        </p:blipFill>
        <p:spPr>
          <a:xfrm>
            <a:off x="5529645" y="3474855"/>
            <a:ext cx="4103389" cy="1830112"/>
          </a:xfrm>
          <a:prstGeom prst="rect">
            <a:avLst/>
          </a:prstGeom>
        </p:spPr>
      </p:pic>
      <p:pic>
        <p:nvPicPr>
          <p:cNvPr id="7" name="Picture 6">
            <a:extLst>
              <a:ext uri="{FF2B5EF4-FFF2-40B4-BE49-F238E27FC236}">
                <a16:creationId xmlns:a16="http://schemas.microsoft.com/office/drawing/2014/main" id="{E3DFAA9C-A9A7-C947-A5A0-E0E247B9C758}"/>
              </a:ext>
            </a:extLst>
          </p:cNvPr>
          <p:cNvPicPr>
            <a:picLocks noChangeAspect="1"/>
          </p:cNvPicPr>
          <p:nvPr/>
        </p:nvPicPr>
        <p:blipFill>
          <a:blip r:embed="rId4"/>
          <a:stretch>
            <a:fillRect/>
          </a:stretch>
        </p:blipFill>
        <p:spPr>
          <a:xfrm>
            <a:off x="5723690" y="2717373"/>
            <a:ext cx="3714119" cy="792737"/>
          </a:xfrm>
          <a:prstGeom prst="rect">
            <a:avLst/>
          </a:prstGeom>
        </p:spPr>
      </p:pic>
      <p:sp>
        <p:nvSpPr>
          <p:cNvPr id="8" name="Rounded Rectangle 7">
            <a:extLst>
              <a:ext uri="{FF2B5EF4-FFF2-40B4-BE49-F238E27FC236}">
                <a16:creationId xmlns:a16="http://schemas.microsoft.com/office/drawing/2014/main" id="{C8DD8913-462E-0549-9C09-52D4FEE92DC0}"/>
              </a:ext>
            </a:extLst>
          </p:cNvPr>
          <p:cNvSpPr/>
          <p:nvPr/>
        </p:nvSpPr>
        <p:spPr>
          <a:xfrm>
            <a:off x="5821601" y="2492191"/>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2BB16-4054-CB4E-8B83-9E711B14942B}"/>
              </a:ext>
            </a:extLst>
          </p:cNvPr>
          <p:cNvSpPr/>
          <p:nvPr/>
        </p:nvSpPr>
        <p:spPr>
          <a:xfrm>
            <a:off x="5841198" y="2484536"/>
            <a:ext cx="595035" cy="215444"/>
          </a:xfrm>
          <a:prstGeom prst="rect">
            <a:avLst/>
          </a:prstGeom>
        </p:spPr>
        <p:txBody>
          <a:bodyPr wrap="none">
            <a:spAutoFit/>
          </a:bodyPr>
          <a:lstStyle/>
          <a:p>
            <a:r>
              <a:rPr lang="zh-CN" altLang="en-US" sz="800" dirty="0">
                <a:solidFill>
                  <a:schemeClr val="bg1"/>
                </a:solidFill>
              </a:rPr>
              <a:t>花萼長度</a:t>
            </a:r>
            <a:endParaRPr lang="en-US" sz="800" dirty="0">
              <a:solidFill>
                <a:schemeClr val="bg1"/>
              </a:solidFill>
            </a:endParaRPr>
          </a:p>
        </p:txBody>
      </p:sp>
      <p:sp>
        <p:nvSpPr>
          <p:cNvPr id="10" name="Rounded Rectangle 9">
            <a:extLst>
              <a:ext uri="{FF2B5EF4-FFF2-40B4-BE49-F238E27FC236}">
                <a16:creationId xmlns:a16="http://schemas.microsoft.com/office/drawing/2014/main" id="{010F8A85-B827-574D-87CF-E0E197003FFD}"/>
              </a:ext>
            </a:extLst>
          </p:cNvPr>
          <p:cNvSpPr/>
          <p:nvPr/>
        </p:nvSpPr>
        <p:spPr>
          <a:xfrm>
            <a:off x="6594187" y="2497060"/>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41155C-21C4-A14A-A17A-6BC1BEE79F1E}"/>
              </a:ext>
            </a:extLst>
          </p:cNvPr>
          <p:cNvSpPr/>
          <p:nvPr/>
        </p:nvSpPr>
        <p:spPr>
          <a:xfrm>
            <a:off x="6613784" y="2489405"/>
            <a:ext cx="595035" cy="215444"/>
          </a:xfrm>
          <a:prstGeom prst="rect">
            <a:avLst/>
          </a:prstGeom>
        </p:spPr>
        <p:txBody>
          <a:bodyPr wrap="none">
            <a:spAutoFit/>
          </a:bodyPr>
          <a:lstStyle/>
          <a:p>
            <a:r>
              <a:rPr lang="zh-CN" altLang="en-US" sz="800" dirty="0">
                <a:solidFill>
                  <a:schemeClr val="bg1"/>
                </a:solidFill>
              </a:rPr>
              <a:t>花萼寬度</a:t>
            </a:r>
            <a:endParaRPr lang="en-US" sz="800" dirty="0">
              <a:solidFill>
                <a:schemeClr val="bg1"/>
              </a:solidFill>
            </a:endParaRPr>
          </a:p>
        </p:txBody>
      </p:sp>
      <p:sp>
        <p:nvSpPr>
          <p:cNvPr id="12" name="Rounded Rectangle 11">
            <a:extLst>
              <a:ext uri="{FF2B5EF4-FFF2-40B4-BE49-F238E27FC236}">
                <a16:creationId xmlns:a16="http://schemas.microsoft.com/office/drawing/2014/main" id="{835F5885-D0F7-D847-A39A-1C8A39F92B3A}"/>
              </a:ext>
            </a:extLst>
          </p:cNvPr>
          <p:cNvSpPr/>
          <p:nvPr/>
        </p:nvSpPr>
        <p:spPr>
          <a:xfrm>
            <a:off x="7366773" y="2497060"/>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93D36D-62DB-8349-89F2-0E9D1EF10341}"/>
              </a:ext>
            </a:extLst>
          </p:cNvPr>
          <p:cNvSpPr/>
          <p:nvPr/>
        </p:nvSpPr>
        <p:spPr>
          <a:xfrm>
            <a:off x="7386370" y="2489405"/>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花瓣長度</a:t>
            </a:r>
            <a:endParaRPr lang="en-US" sz="800" dirty="0">
              <a:solidFill>
                <a:schemeClr val="bg1"/>
              </a:solidFill>
            </a:endParaRPr>
          </a:p>
        </p:txBody>
      </p:sp>
      <p:sp>
        <p:nvSpPr>
          <p:cNvPr id="14" name="Rounded Rectangle 13">
            <a:extLst>
              <a:ext uri="{FF2B5EF4-FFF2-40B4-BE49-F238E27FC236}">
                <a16:creationId xmlns:a16="http://schemas.microsoft.com/office/drawing/2014/main" id="{AB3E189F-AA50-0D41-99EF-6E4508FF4133}"/>
              </a:ext>
            </a:extLst>
          </p:cNvPr>
          <p:cNvSpPr/>
          <p:nvPr/>
        </p:nvSpPr>
        <p:spPr>
          <a:xfrm>
            <a:off x="8131133" y="2503398"/>
            <a:ext cx="625265" cy="172648"/>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A5B8FE-958D-D04C-A03E-C08F14DF9204}"/>
              </a:ext>
            </a:extLst>
          </p:cNvPr>
          <p:cNvSpPr/>
          <p:nvPr/>
        </p:nvSpPr>
        <p:spPr>
          <a:xfrm>
            <a:off x="8150730" y="2495743"/>
            <a:ext cx="595035" cy="215444"/>
          </a:xfrm>
          <a:prstGeom prst="rect">
            <a:avLst/>
          </a:prstGeom>
          <a:solidFill>
            <a:schemeClr val="accent1">
              <a:lumMod val="75000"/>
            </a:schemeClr>
          </a:solidFill>
        </p:spPr>
        <p:txBody>
          <a:bodyPr wrap="none">
            <a:spAutoFit/>
          </a:bodyPr>
          <a:lstStyle/>
          <a:p>
            <a:r>
              <a:rPr lang="zh-CN" altLang="en-US" sz="800" dirty="0">
                <a:solidFill>
                  <a:schemeClr val="bg1"/>
                </a:solidFill>
              </a:rPr>
              <a:t>花瓣寬度</a:t>
            </a:r>
            <a:endParaRPr lang="en-US" sz="800" dirty="0">
              <a:solidFill>
                <a:schemeClr val="bg1"/>
              </a:solidFill>
            </a:endParaRPr>
          </a:p>
        </p:txBody>
      </p:sp>
      <p:sp>
        <p:nvSpPr>
          <p:cNvPr id="16" name="Rounded Rectangle 15">
            <a:extLst>
              <a:ext uri="{FF2B5EF4-FFF2-40B4-BE49-F238E27FC236}">
                <a16:creationId xmlns:a16="http://schemas.microsoft.com/office/drawing/2014/main" id="{CEDF8EFE-AEE9-D848-830D-C986DAAFA125}"/>
              </a:ext>
            </a:extLst>
          </p:cNvPr>
          <p:cNvSpPr/>
          <p:nvPr/>
        </p:nvSpPr>
        <p:spPr>
          <a:xfrm>
            <a:off x="8863273" y="2504867"/>
            <a:ext cx="625265" cy="172648"/>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430C7A5-321E-F44B-BD9C-6211CE909578}"/>
              </a:ext>
            </a:extLst>
          </p:cNvPr>
          <p:cNvSpPr/>
          <p:nvPr/>
        </p:nvSpPr>
        <p:spPr>
          <a:xfrm>
            <a:off x="8978565" y="2497212"/>
            <a:ext cx="389850" cy="215444"/>
          </a:xfrm>
          <a:prstGeom prst="rect">
            <a:avLst/>
          </a:prstGeom>
        </p:spPr>
        <p:txBody>
          <a:bodyPr wrap="none">
            <a:spAutoFit/>
          </a:bodyPr>
          <a:lstStyle/>
          <a:p>
            <a:pPr algn="ctr"/>
            <a:r>
              <a:rPr lang="zh-CN" altLang="en-US" sz="800" dirty="0">
                <a:solidFill>
                  <a:schemeClr val="bg1"/>
                </a:solidFill>
              </a:rPr>
              <a:t>品種</a:t>
            </a:r>
            <a:endParaRPr lang="en-US" sz="800" dirty="0">
              <a:solidFill>
                <a:schemeClr val="bg1"/>
              </a:solidFill>
            </a:endParaRPr>
          </a:p>
        </p:txBody>
      </p:sp>
    </p:spTree>
    <p:extLst>
      <p:ext uri="{BB962C8B-B14F-4D97-AF65-F5344CB8AC3E}">
        <p14:creationId xmlns:p14="http://schemas.microsoft.com/office/powerpoint/2010/main" val="122951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9996957"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968</TotalTime>
  <Words>1688</Words>
  <Application>Microsoft Macintosh PowerPoint</Application>
  <PresentationFormat>Widescreen</PresentationFormat>
  <Paragraphs>122</Paragraphs>
  <Slides>25</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等线</vt:lpstr>
      <vt:lpstr>Microsoft YaHei</vt:lpstr>
      <vt:lpstr>Microsoft YaHei</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146</cp:revision>
  <dcterms:created xsi:type="dcterms:W3CDTF">2015-08-18T02:51:41Z</dcterms:created>
  <dcterms:modified xsi:type="dcterms:W3CDTF">2020-08-31T09:45:28Z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